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doc" ContentType="application/msword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68" r:id="rId2"/>
    <p:sldId id="269" r:id="rId3"/>
    <p:sldId id="259" r:id="rId4"/>
    <p:sldId id="270" r:id="rId5"/>
    <p:sldId id="256" r:id="rId6"/>
    <p:sldId id="261" r:id="rId7"/>
    <p:sldId id="257" r:id="rId8"/>
    <p:sldId id="271" r:id="rId9"/>
    <p:sldId id="272" r:id="rId10"/>
    <p:sldId id="266" r:id="rId11"/>
    <p:sldId id="260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21C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102" y="6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dirty="0"/>
              <a:t>2/6/2020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dirty="0"/>
              <a:t>2/6/2020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dirty="0"/>
              <a:t>2/6/2020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dirty="0"/>
              <a:t>2/6/2020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dirty="0"/>
              <a:t>2/6/2020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dirty="0"/>
              <a:t>2/6/2020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dirty="0"/>
              <a:t>2/6/2020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dirty="0"/>
              <a:t>2/6/2020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dirty="0"/>
              <a:t>2/6/2020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dirty="0"/>
              <a:t>2/6/2020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dirty="0"/>
              <a:t>2/6/2020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dirty="0"/>
              <a:t>2/6/2020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dirty="0"/>
              <a:t>2/6/2020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dirty="0"/>
              <a:t>2/6/2020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dirty="0"/>
              <a:t>2/6/2020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dirty="0"/>
              <a:t>2/6/2020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dirty="0"/>
              <a:t>2/6/2020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1CF1133-3259-4C45-BABA-5B62D9C6F78D}" type="datetimeFigureOut">
              <a:rPr lang="en-US" dirty="0"/>
              <a:t>2/6/2020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3_Document1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6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mailto:Marshall.post@encompasshealth.com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5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676" y="298568"/>
            <a:ext cx="2700000" cy="26346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71353" y="707666"/>
            <a:ext cx="872258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Kansas Respiratory Care Society</a:t>
            </a:r>
            <a:endParaRPr lang="en-US" sz="6600" b="1" dirty="0">
              <a:solidFill>
                <a:schemeClr val="accent5">
                  <a:lumMod val="60000"/>
                  <a:lumOff val="4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53586" y="3554234"/>
            <a:ext cx="807057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smtClean="0"/>
              <a:t>Mission Statement</a:t>
            </a:r>
          </a:p>
          <a:p>
            <a:pPr algn="ctr"/>
            <a:r>
              <a:rPr lang="en-US" sz="2800" dirty="0" smtClean="0">
                <a:solidFill>
                  <a:srgbClr val="21C5FF"/>
                </a:solidFill>
              </a:rPr>
              <a:t>The Kansas Respiratory Care Society is formed to:  Educate, Advocate, and Promote the profession and practice of Respiratory Respiratory Care</a:t>
            </a:r>
            <a:endParaRPr lang="en-US" sz="2800" dirty="0">
              <a:solidFill>
                <a:srgbClr val="21C5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0704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9383353"/>
              </p:ext>
            </p:extLst>
          </p:nvPr>
        </p:nvGraphicFramePr>
        <p:xfrm>
          <a:off x="7030282" y="95250"/>
          <a:ext cx="4799768" cy="6613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" name="Document" r:id="rId3" imgW="6849622" imgH="9437955" progId="Word.Document.8">
                  <p:embed/>
                </p:oleObj>
              </mc:Choice>
              <mc:Fallback>
                <p:oleObj name="Document" r:id="rId3" imgW="6849622" imgH="9437955" progId="Word.Documen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030282" y="95250"/>
                        <a:ext cx="4799768" cy="66134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544210" y="708419"/>
            <a:ext cx="463561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i="1" dirty="0" smtClean="0">
                <a:solidFill>
                  <a:srgbClr val="0070C0"/>
                </a:solidFill>
              </a:rPr>
              <a:t>Form for spirometry COPD screening</a:t>
            </a:r>
            <a:endParaRPr lang="en-US" sz="4400" b="1" i="1" dirty="0">
              <a:solidFill>
                <a:srgbClr val="0070C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25404" y="3015734"/>
            <a:ext cx="387322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Simply </a:t>
            </a:r>
            <a:r>
              <a:rPr lang="en-US" sz="2800" dirty="0" smtClean="0">
                <a:solidFill>
                  <a:srgbClr val="C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2800" i="1" dirty="0" smtClean="0">
                <a:solidFill>
                  <a:srgbClr val="C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cut </a:t>
            </a:r>
            <a:r>
              <a:rPr lang="en-US" sz="2800" i="1" dirty="0">
                <a:solidFill>
                  <a:srgbClr val="C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sz="2800" i="1" dirty="0" smtClean="0">
                <a:solidFill>
                  <a:srgbClr val="C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paste</a:t>
            </a:r>
            <a:r>
              <a:rPr lang="en-US" sz="2800" dirty="0" smtClean="0">
                <a:solidFill>
                  <a:srgbClr val="C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en-US" sz="2800" dirty="0">
                <a:solidFill>
                  <a:srgbClr val="C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onto WORD document</a:t>
            </a:r>
            <a:endParaRPr lang="en-US" sz="2800" dirty="0">
              <a:solidFill>
                <a:srgbClr val="C00000"/>
              </a:solidFill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868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47775" y="304800"/>
            <a:ext cx="9586278" cy="56938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6000" b="1" dirty="0" smtClean="0"/>
              <a:t>Questions?</a:t>
            </a: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4400" b="1" dirty="0" smtClean="0">
                <a:solidFill>
                  <a:srgbClr val="FFC000"/>
                </a:solidFill>
                <a:hlinkClick r:id="rId2"/>
              </a:rPr>
              <a:t>Marshall.post@encompasshealth.com</a:t>
            </a:r>
            <a:endParaRPr lang="en-US" sz="4400" b="1" dirty="0" smtClean="0">
              <a:solidFill>
                <a:srgbClr val="FFC000"/>
              </a:solidFill>
            </a:endParaRP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4400" b="1" dirty="0" smtClean="0">
                <a:solidFill>
                  <a:srgbClr val="FFC000"/>
                </a:solidFill>
              </a:rPr>
              <a:t>Or click the link on website</a:t>
            </a:r>
          </a:p>
          <a:p>
            <a:pPr algn="ctr"/>
            <a:r>
              <a:rPr lang="en-US" sz="16600" b="1" dirty="0" smtClean="0">
                <a:solidFill>
                  <a:schemeClr val="accent6">
                    <a:lumMod val="75000"/>
                  </a:schemeClr>
                </a:solidFill>
              </a:rPr>
              <a:t>KRCS.org</a:t>
            </a:r>
            <a:endParaRPr lang="en-US" sz="166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9569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smtClean="0"/>
              <a:t>Resources available to use for: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9749" y="2183434"/>
            <a:ext cx="4574651" cy="4351338"/>
          </a:xfrm>
        </p:spPr>
        <p:txBody>
          <a:bodyPr/>
          <a:lstStyle/>
          <a:p>
            <a:r>
              <a:rPr lang="en-US" dirty="0" smtClean="0"/>
              <a:t>Health Fairs</a:t>
            </a:r>
          </a:p>
          <a:p>
            <a:r>
              <a:rPr lang="en-US" dirty="0" smtClean="0"/>
              <a:t>Schools</a:t>
            </a:r>
          </a:p>
          <a:p>
            <a:r>
              <a:rPr lang="en-US" dirty="0" smtClean="0"/>
              <a:t>Community activities</a:t>
            </a:r>
          </a:p>
          <a:p>
            <a:r>
              <a:rPr lang="en-US" dirty="0" smtClean="0"/>
              <a:t>COPD screening</a:t>
            </a:r>
          </a:p>
          <a:p>
            <a:r>
              <a:rPr lang="en-US" dirty="0" smtClean="0"/>
              <a:t>Lung Health and education</a:t>
            </a:r>
          </a:p>
          <a:p>
            <a:r>
              <a:rPr lang="en-US" dirty="0" smtClean="0"/>
              <a:t>Smoking Cessation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78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19" y="149085"/>
            <a:ext cx="4211543" cy="31586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026" y="3498575"/>
            <a:ext cx="4288402" cy="32163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62" y="149086"/>
            <a:ext cx="4362616" cy="32719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41520" y="297252"/>
            <a:ext cx="294198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/>
              <a:t>Felt Panel Boards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516254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111" y="3447385"/>
            <a:ext cx="6240781" cy="31203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38902" y="302149"/>
            <a:ext cx="939844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Example of Customized backdrop</a:t>
            </a:r>
          </a:p>
          <a:p>
            <a:pPr algn="ctr"/>
            <a:r>
              <a:rPr lang="en-US" sz="2000" dirty="0">
                <a:solidFill>
                  <a:srgbClr val="00FF00"/>
                </a:solidFill>
              </a:rPr>
              <a:t>Below is an example of the large black felt panel backboard, customized for a health fair.  </a:t>
            </a:r>
          </a:p>
          <a:p>
            <a:pPr algn="ctr"/>
            <a:endParaRPr lang="en-US" sz="20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129085" y="1542553"/>
            <a:ext cx="9549517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B0F0"/>
                </a:solidFill>
              </a:rPr>
              <a:t>The information pages attached to the board are simply papers printed from a desktop computer, and the letters are cut from foam  sheets (available from  many discount stores and craft stores)</a:t>
            </a:r>
          </a:p>
          <a:p>
            <a:pPr marL="285750" indent="-28575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 </a:t>
            </a:r>
            <a:r>
              <a:rPr lang="en-US" dirty="0" smtClean="0">
                <a:solidFill>
                  <a:srgbClr val="FFFF00"/>
                </a:solidFill>
              </a:rPr>
              <a:t>All of these are attached to the backboard with Velcro, and can easily be moved around or changed to ‘customize’  the backboard however you desire. 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772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44" y="1257343"/>
            <a:ext cx="3922776" cy="53888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325" y="1257343"/>
            <a:ext cx="4008120" cy="53888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4950" y="1275631"/>
            <a:ext cx="3938016" cy="54071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56100" y="286247"/>
            <a:ext cx="2965836" cy="646331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BOOKMARKS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615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3" y="85743"/>
            <a:ext cx="5299205" cy="38819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964" y="2196133"/>
            <a:ext cx="6197817" cy="45704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64828" y="630299"/>
            <a:ext cx="32360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i="1" dirty="0" smtClean="0"/>
              <a:t>Brochures</a:t>
            </a:r>
            <a:endParaRPr lang="en-US" sz="5400" b="1" i="1" dirty="0"/>
          </a:p>
        </p:txBody>
      </p:sp>
    </p:spTree>
    <p:extLst>
      <p:ext uri="{BB962C8B-B14F-4D97-AF65-F5344CB8AC3E}">
        <p14:creationId xmlns:p14="http://schemas.microsoft.com/office/powerpoint/2010/main" val="3834085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669" y="3582590"/>
            <a:ext cx="4184510" cy="3104352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1" y="100192"/>
            <a:ext cx="4550539" cy="3348846"/>
          </a:xfrm>
          <a:prstGeom prst="rect">
            <a:avLst/>
          </a:prstGeom>
        </p:spPr>
      </p:pic>
      <p:sp>
        <p:nvSpPr>
          <p:cNvPr id="7" name="Title 6"/>
          <p:cNvSpPr txBox="1">
            <a:spLocks noGrp="1"/>
          </p:cNvSpPr>
          <p:nvPr>
            <p:ph type="title"/>
          </p:nvPr>
        </p:nvSpPr>
        <p:spPr>
          <a:xfrm>
            <a:off x="4767310" y="1341435"/>
            <a:ext cx="24732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 smtClean="0"/>
              <a:t>Brochures</a:t>
            </a:r>
            <a:endParaRPr lang="en-US" sz="4000" b="1" i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005" y="100192"/>
            <a:ext cx="4749053" cy="3424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6641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" name="Object 19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9622503"/>
              </p:ext>
            </p:extLst>
          </p:nvPr>
        </p:nvGraphicFramePr>
        <p:xfrm>
          <a:off x="1050925" y="0"/>
          <a:ext cx="5337204" cy="6848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34" name="Document" r:id="rId3" imgW="7322407" imgH="9396855" progId="Word.Document.12">
                  <p:embed/>
                </p:oleObj>
              </mc:Choice>
              <mc:Fallback>
                <p:oleObj name="Document" r:id="rId3" imgW="7322407" imgH="9396855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50925" y="0"/>
                        <a:ext cx="5337204" cy="6848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5" name="Rectangle 194"/>
          <p:cNvSpPr/>
          <p:nvPr/>
        </p:nvSpPr>
        <p:spPr>
          <a:xfrm>
            <a:off x="6962776" y="790004"/>
            <a:ext cx="4743449" cy="3208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0" marR="0" indent="-6350">
              <a:lnSpc>
                <a:spcPct val="110000"/>
              </a:lnSpc>
              <a:spcBef>
                <a:spcPts val="0"/>
              </a:spcBef>
              <a:spcAft>
                <a:spcPts val="435"/>
              </a:spcAft>
            </a:pPr>
            <a:r>
              <a:rPr lang="en-US" u="none" strike="noStrike" dirty="0" smtClean="0">
                <a:solidFill>
                  <a:srgbClr val="555655"/>
                </a:solidFill>
                <a:effectLst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</a:t>
            </a:r>
            <a:r>
              <a:rPr lang="en-US" sz="2800" b="1" i="1" u="sng" strike="noStrike" dirty="0" smtClean="0">
                <a:solidFill>
                  <a:srgbClr val="555655"/>
                </a:solidFill>
                <a:effectLst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Fron</a:t>
            </a:r>
            <a:r>
              <a:rPr lang="en-US" sz="2800" b="1" i="1" u="sng" dirty="0" smtClean="0">
                <a:solidFill>
                  <a:srgbClr val="555655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 Page</a:t>
            </a:r>
            <a:endParaRPr lang="en-US" b="1" i="1" u="sng" dirty="0" smtClean="0">
              <a:solidFill>
                <a:srgbClr val="555655"/>
              </a:solidFill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350" marR="0" indent="-6350">
              <a:lnSpc>
                <a:spcPct val="110000"/>
              </a:lnSpc>
              <a:spcBef>
                <a:spcPts val="0"/>
              </a:spcBef>
              <a:spcAft>
                <a:spcPts val="435"/>
              </a:spcAft>
            </a:pPr>
            <a:r>
              <a:rPr lang="en-US" u="none" strike="noStrike" dirty="0" smtClean="0">
                <a:solidFill>
                  <a:srgbClr val="555655"/>
                </a:solidFill>
                <a:effectLst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(Back Page on next slide)</a:t>
            </a:r>
          </a:p>
          <a:p>
            <a:pPr lvl="0"/>
            <a:r>
              <a:rPr lang="en-US" sz="2800" dirty="0">
                <a:solidFill>
                  <a:srgbClr val="C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Simply “</a:t>
            </a:r>
            <a:r>
              <a:rPr lang="en-US" sz="2800" i="1" dirty="0">
                <a:solidFill>
                  <a:srgbClr val="C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cut and paste</a:t>
            </a:r>
            <a:r>
              <a:rPr lang="en-US" sz="2800" dirty="0">
                <a:solidFill>
                  <a:srgbClr val="C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  </a:t>
            </a:r>
            <a:r>
              <a:rPr lang="en-US" sz="2800" dirty="0" smtClean="0">
                <a:solidFill>
                  <a:srgbClr val="C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onto </a:t>
            </a:r>
            <a:r>
              <a:rPr lang="en-US" sz="2800" dirty="0">
                <a:solidFill>
                  <a:srgbClr val="C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WORD document</a:t>
            </a:r>
          </a:p>
          <a:p>
            <a:pPr marL="6350" marR="0" indent="-6350">
              <a:lnSpc>
                <a:spcPct val="110000"/>
              </a:lnSpc>
              <a:spcBef>
                <a:spcPts val="0"/>
              </a:spcBef>
              <a:spcAft>
                <a:spcPts val="435"/>
              </a:spcAft>
            </a:pPr>
            <a:endParaRPr lang="en-US" dirty="0">
              <a:solidFill>
                <a:srgbClr val="555655"/>
              </a:solidFill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350" marR="0" indent="-6350">
              <a:lnSpc>
                <a:spcPct val="110000"/>
              </a:lnSpc>
              <a:spcBef>
                <a:spcPts val="0"/>
              </a:spcBef>
              <a:spcAft>
                <a:spcPts val="435"/>
              </a:spcAft>
            </a:pPr>
            <a:endParaRPr lang="en-US" dirty="0" smtClean="0">
              <a:solidFill>
                <a:srgbClr val="555655"/>
              </a:solidFill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350" marR="0" indent="-6350">
              <a:lnSpc>
                <a:spcPct val="110000"/>
              </a:lnSpc>
              <a:spcBef>
                <a:spcPts val="0"/>
              </a:spcBef>
              <a:spcAft>
                <a:spcPts val="435"/>
              </a:spcAft>
            </a:pPr>
            <a:endParaRPr lang="en-US" u="none" strike="noStrike" dirty="0" smtClean="0">
              <a:solidFill>
                <a:srgbClr val="555655"/>
              </a:solidFill>
              <a:effectLst/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350" marR="0" indent="-6350">
              <a:lnSpc>
                <a:spcPct val="110000"/>
              </a:lnSpc>
              <a:spcBef>
                <a:spcPts val="0"/>
              </a:spcBef>
              <a:spcAft>
                <a:spcPts val="435"/>
              </a:spcAft>
            </a:pPr>
            <a:r>
              <a:rPr lang="en-US" u="none" strike="noStrike" dirty="0" smtClean="0">
                <a:solidFill>
                  <a:srgbClr val="555655"/>
                </a:solidFill>
                <a:effectLst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NOTE: This screener is available in duplicate form</a:t>
            </a:r>
            <a:endParaRPr lang="en-US" u="none" strike="noStrike" dirty="0">
              <a:solidFill>
                <a:srgbClr val="555655"/>
              </a:solidFill>
              <a:effectLst/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96118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375" y="685800"/>
            <a:ext cx="6972300" cy="503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0" marR="0" indent="-6350">
              <a:lnSpc>
                <a:spcPct val="110000"/>
              </a:lnSpc>
              <a:spcBef>
                <a:spcPts val="0"/>
              </a:spcBef>
              <a:spcAft>
                <a:spcPts val="435"/>
              </a:spcAft>
            </a:pPr>
            <a:r>
              <a:rPr lang="en-US" b="1" dirty="0">
                <a:solidFill>
                  <a:srgbClr val="555655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Note to Doctor/Healthcare Provider: </a:t>
            </a:r>
            <a:r>
              <a:rPr lang="en-US" dirty="0">
                <a:solidFill>
                  <a:srgbClr val="555655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The COPD Population Screener™ (COPD-PS™) on the reverse side of this page is an easy-to-use, validated tool designed to identify patients at risk for COPD.</a:t>
            </a:r>
          </a:p>
          <a:p>
            <a:pPr marL="342900" marR="0" lvl="0" indent="-342900" fontAlgn="base">
              <a:lnSpc>
                <a:spcPct val="110000"/>
              </a:lnSpc>
              <a:spcBef>
                <a:spcPts val="0"/>
              </a:spcBef>
              <a:spcAft>
                <a:spcPts val="435"/>
              </a:spcAft>
              <a:buClr>
                <a:srgbClr val="555655"/>
              </a:buClr>
              <a:buSzPts val="1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55655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COPD-PS</a:t>
            </a:r>
            <a:r>
              <a:rPr lang="en-US" sz="1600" baseline="30000" dirty="0">
                <a:solidFill>
                  <a:srgbClr val="555655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™</a:t>
            </a:r>
            <a:r>
              <a:rPr lang="en-US" dirty="0">
                <a:solidFill>
                  <a:srgbClr val="555655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has been validated in a diverse population age 35 and older</a:t>
            </a:r>
          </a:p>
          <a:p>
            <a:pPr marL="342900" marR="0" lvl="0" indent="-342900" fontAlgn="base">
              <a:lnSpc>
                <a:spcPct val="110000"/>
              </a:lnSpc>
              <a:spcBef>
                <a:spcPts val="0"/>
              </a:spcBef>
              <a:spcAft>
                <a:spcPts val="435"/>
              </a:spcAft>
              <a:buClr>
                <a:srgbClr val="555655"/>
              </a:buClr>
              <a:buSzPts val="1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55655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five questions in the COPD-PS</a:t>
            </a:r>
            <a:r>
              <a:rPr lang="en-US" sz="1600" baseline="30000" dirty="0">
                <a:solidFill>
                  <a:srgbClr val="555655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™</a:t>
            </a:r>
            <a:r>
              <a:rPr lang="en-US" dirty="0">
                <a:solidFill>
                  <a:srgbClr val="555655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culled from a 52-question initial survey, were found to be the most likely to predict COPD</a:t>
            </a:r>
          </a:p>
          <a:p>
            <a:pPr marL="342900" marR="0" lvl="0" indent="-342900" fontAlgn="base">
              <a:lnSpc>
                <a:spcPct val="110000"/>
              </a:lnSpc>
              <a:spcBef>
                <a:spcPts val="0"/>
              </a:spcBef>
              <a:spcAft>
                <a:spcPts val="435"/>
              </a:spcAft>
              <a:buClr>
                <a:srgbClr val="555655"/>
              </a:buClr>
              <a:buSzPts val="1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55655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study’s predictive value is 0.59 (AUC) with 88% of COPD cases correctly classified</a:t>
            </a:r>
          </a:p>
          <a:p>
            <a:pPr marL="342900" marR="0" lvl="0" indent="-342900" fontAlgn="base">
              <a:lnSpc>
                <a:spcPct val="110000"/>
              </a:lnSpc>
              <a:spcBef>
                <a:spcPts val="0"/>
              </a:spcBef>
              <a:spcAft>
                <a:spcPts val="435"/>
              </a:spcAft>
              <a:buClr>
                <a:srgbClr val="555655"/>
              </a:buClr>
              <a:buSzPts val="1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55655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clinical diagnosis of COPD should be confirmed with spirometry</a:t>
            </a:r>
          </a:p>
          <a:p>
            <a:pPr marL="342900" marR="0" lvl="0" indent="-342900" fontAlgn="base">
              <a:lnSpc>
                <a:spcPct val="110000"/>
              </a:lnSpc>
              <a:spcBef>
                <a:spcPts val="0"/>
              </a:spcBef>
              <a:spcAft>
                <a:spcPts val="435"/>
              </a:spcAft>
              <a:buClr>
                <a:srgbClr val="555655"/>
              </a:buClr>
              <a:buSzPts val="1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55655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Please visit DRIVE4COPD.COM to learn more about this screener and its validation</a:t>
            </a:r>
          </a:p>
          <a:p>
            <a:pPr>
              <a:lnSpc>
                <a:spcPct val="107000"/>
              </a:lnSpc>
              <a:spcAft>
                <a:spcPts val="550"/>
              </a:spcAft>
            </a:pPr>
            <a:r>
              <a:rPr lang="en-US" b="1" dirty="0">
                <a:solidFill>
                  <a:srgbClr val="555655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About the score:</a:t>
            </a:r>
            <a:endParaRPr lang="en-US" dirty="0">
              <a:solidFill>
                <a:srgbClr val="555655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 fontAlgn="base">
              <a:lnSpc>
                <a:spcPct val="110000"/>
              </a:lnSpc>
              <a:spcBef>
                <a:spcPts val="0"/>
              </a:spcBef>
              <a:spcAft>
                <a:spcPts val="20"/>
              </a:spcAft>
              <a:buClr>
                <a:srgbClr val="555655"/>
              </a:buClr>
              <a:buSzPts val="1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55655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Score 5-10 — High risk of COPD</a:t>
            </a:r>
          </a:p>
          <a:p>
            <a:pPr marL="342900" marR="0" lvl="0" indent="-342900" fontAlgn="base">
              <a:lnSpc>
                <a:spcPct val="110000"/>
              </a:lnSpc>
              <a:spcBef>
                <a:spcPts val="0"/>
              </a:spcBef>
              <a:spcAft>
                <a:spcPts val="52570"/>
              </a:spcAft>
              <a:buClr>
                <a:srgbClr val="555655"/>
              </a:buClr>
              <a:buSzPts val="1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55655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Score 0-4 — Low risk of COPD</a:t>
            </a:r>
            <a:endParaRPr lang="en-US" u="none" strike="noStrike" dirty="0">
              <a:solidFill>
                <a:srgbClr val="555655"/>
              </a:solidFill>
              <a:effectLst/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975539" y="1208543"/>
            <a:ext cx="373068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 smtClean="0">
                <a:solidFill>
                  <a:srgbClr val="555655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</a:t>
            </a:r>
            <a:r>
              <a:rPr lang="en-US" sz="2800" b="1" i="1" u="sng" dirty="0" smtClean="0">
                <a:solidFill>
                  <a:srgbClr val="555655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Back Page</a:t>
            </a:r>
          </a:p>
          <a:p>
            <a:endParaRPr lang="en-US" sz="2800" b="1" i="1" u="sng" dirty="0">
              <a:solidFill>
                <a:srgbClr val="555655"/>
              </a:solidFill>
              <a:uFill>
                <a:solidFill>
                  <a:srgbClr val="000000"/>
                </a:solidFill>
              </a:u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>
                <a:solidFill>
                  <a:srgbClr val="C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Simply </a:t>
            </a:r>
            <a:r>
              <a:rPr lang="en-US" sz="2800" dirty="0" smtClean="0">
                <a:solidFill>
                  <a:srgbClr val="C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2800" i="1" dirty="0">
                <a:solidFill>
                  <a:srgbClr val="C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cut and paste</a:t>
            </a:r>
            <a:r>
              <a:rPr lang="en-US" sz="2800" dirty="0">
                <a:solidFill>
                  <a:srgbClr val="C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en-US" sz="2800" dirty="0" smtClean="0">
                <a:solidFill>
                  <a:srgbClr val="C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>
                <a:solidFill>
                  <a:srgbClr val="C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onto WORD document</a:t>
            </a:r>
          </a:p>
          <a:p>
            <a:endParaRPr lang="en-US" sz="2800" b="1" i="1" u="sng" dirty="0"/>
          </a:p>
        </p:txBody>
      </p:sp>
    </p:spTree>
    <p:extLst>
      <p:ext uri="{BB962C8B-B14F-4D97-AF65-F5344CB8AC3E}">
        <p14:creationId xmlns:p14="http://schemas.microsoft.com/office/powerpoint/2010/main" val="115976054"/>
      </p:ext>
    </p:extLst>
  </p:cSld>
  <p:clrMapOvr>
    <a:masterClrMapping/>
  </p:clrMapOvr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TM04033923[[fn=Depth]]</Template>
  <TotalTime>264</TotalTime>
  <Words>337</Words>
  <Application>Microsoft Office PowerPoint</Application>
  <PresentationFormat>Widescreen</PresentationFormat>
  <Paragraphs>43</Paragraphs>
  <Slides>11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Bookman Old Style</vt:lpstr>
      <vt:lpstr>Calibri</vt:lpstr>
      <vt:lpstr>Corbel</vt:lpstr>
      <vt:lpstr>Depth</vt:lpstr>
      <vt:lpstr>Document</vt:lpstr>
      <vt:lpstr>Microsoft Word Document</vt:lpstr>
      <vt:lpstr>PowerPoint Presentation</vt:lpstr>
      <vt:lpstr>Resources available to use for:</vt:lpstr>
      <vt:lpstr>PowerPoint Presentation</vt:lpstr>
      <vt:lpstr>PowerPoint Presentation</vt:lpstr>
      <vt:lpstr>PowerPoint Presentation</vt:lpstr>
      <vt:lpstr>PowerPoint Presentation</vt:lpstr>
      <vt:lpstr>Brochures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Marshall L. Post</dc:creator>
  <cp:lastModifiedBy>Marshall L. Post</cp:lastModifiedBy>
  <cp:revision>17</cp:revision>
  <dcterms:created xsi:type="dcterms:W3CDTF">2019-09-23T14:05:59Z</dcterms:created>
  <dcterms:modified xsi:type="dcterms:W3CDTF">2020-02-06T23:57:37Z</dcterms:modified>
</cp:coreProperties>
</file>